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4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FE8B3-1941-450C-BB3C-0421314EC681}" v="3204" dt="2020-02-23T23:07:29.314"/>
    <p1510:client id="{928DD7F0-D1CB-48BA-BE5E-9E80BBF2A336}" v="117" dt="2020-02-23T15:02:45.983"/>
    <p1510:client id="{B1286B80-494F-4976-ABFC-6C0750A3967B}" v="45" dt="2020-02-23T14:55:31.981"/>
    <p1510:client id="{D21EBB80-1AD9-402B-8653-85960604208C}" v="1020" dt="2020-02-24T20:01:25.103"/>
    <p1510:client id="{EBC69C18-EE68-434B-B52E-4F7DC393CDCB}" v="243" dt="2020-02-25T00:35:49.0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1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28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35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9117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9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4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1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1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9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0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6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3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3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4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2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97150" y="2239434"/>
            <a:ext cx="7197726" cy="770464"/>
          </a:xfrm>
        </p:spPr>
        <p:txBody>
          <a:bodyPr>
            <a:noAutofit/>
          </a:bodyPr>
          <a:lstStyle/>
          <a:p>
            <a:pPr algn="ctr"/>
            <a:r>
              <a:rPr lang="hr-HR" sz="2400">
                <a:cs typeface="Calibri Light"/>
              </a:rPr>
              <a:t>LEGAL CLINICS IN SERVICE OF VULNERABLE GROUPS: ENHANCING THE EMPLOYABILITY OF LAW STUDENTS THROUGH PRACTICAL EDUCATION (ENEMLOS)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44232" y="3687232"/>
            <a:ext cx="7197726" cy="14054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hr-HR" dirty="0" err="1">
                <a:cs typeface="Calibri"/>
              </a:rPr>
              <a:t>Survey</a:t>
            </a:r>
            <a:r>
              <a:rPr lang="hr-HR" dirty="0">
                <a:cs typeface="Calibri"/>
              </a:rPr>
              <a:t> on </a:t>
            </a:r>
            <a:r>
              <a:rPr lang="hr-HR" dirty="0" err="1">
                <a:cs typeface="Calibri"/>
              </a:rPr>
              <a:t>the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regulatory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framework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relating</a:t>
            </a:r>
            <a:r>
              <a:rPr lang="hr-HR" dirty="0">
                <a:cs typeface="Calibri"/>
              </a:rPr>
              <a:t> to </a:t>
            </a:r>
            <a:r>
              <a:rPr lang="hr-HR" dirty="0" err="1">
                <a:cs typeface="Calibri"/>
              </a:rPr>
              <a:t>legal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clinical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education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and</a:t>
            </a:r>
            <a:r>
              <a:rPr lang="hr-HR" dirty="0">
                <a:cs typeface="Calibri"/>
              </a:rPr>
              <a:t> free </a:t>
            </a:r>
            <a:r>
              <a:rPr lang="hr-HR" dirty="0" err="1">
                <a:cs typeface="Calibri"/>
              </a:rPr>
              <a:t>legal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aid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in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Montenegro</a:t>
            </a:r>
            <a:endParaRPr lang="hr-H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7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103C52-0D30-446E-B68F-E1B1E2BB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8" y="186267"/>
            <a:ext cx="10131425" cy="736601"/>
          </a:xfrm>
        </p:spPr>
        <p:txBody>
          <a:bodyPr>
            <a:noAutofit/>
          </a:bodyPr>
          <a:lstStyle/>
          <a:p>
            <a:pPr algn="ctr"/>
            <a:r>
              <a:rPr lang="hr-HR" sz="2800">
                <a:cs typeface="Calibri Light"/>
              </a:rPr>
              <a:t>Regulatory framework on practical education and free legal aid in </a:t>
            </a:r>
            <a:r>
              <a:rPr lang="hr-HR" sz="2800" err="1">
                <a:cs typeface="Calibri Light"/>
              </a:rPr>
              <a:t>Montenegro</a:t>
            </a:r>
            <a:endParaRPr lang="hr-HR" sz="2800">
              <a:cs typeface="Calibri Light"/>
            </a:endParaRP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AA7AEA07-AB29-4385-ACB5-EF9EFB557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219" y="1824567"/>
            <a:ext cx="4995334" cy="4358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hr-HR">
                <a:cs typeface="Calibri" panose="020F0502020204030204"/>
              </a:rPr>
              <a:t>PRACTICAL EDUCATION</a:t>
            </a:r>
          </a:p>
          <a:p>
            <a:pPr algn="ctr">
              <a:buFont typeface="Wingdings"/>
              <a:buChar char="q"/>
            </a:pPr>
            <a:r>
              <a:rPr lang="hr-HR" err="1">
                <a:cs typeface="Calibri" panose="020F0502020204030204"/>
              </a:rPr>
              <a:t>The</a:t>
            </a:r>
            <a:r>
              <a:rPr lang="hr-HR">
                <a:cs typeface="Calibri" panose="020F0502020204030204"/>
              </a:rPr>
              <a:t> </a:t>
            </a:r>
            <a:r>
              <a:rPr lang="hr-HR" err="1">
                <a:cs typeface="Calibri" panose="020F0502020204030204"/>
              </a:rPr>
              <a:t>Law</a:t>
            </a:r>
            <a:r>
              <a:rPr lang="hr-HR">
                <a:cs typeface="Calibri" panose="020F0502020204030204"/>
              </a:rPr>
              <a:t> on </a:t>
            </a:r>
            <a:r>
              <a:rPr lang="hr-HR" err="1">
                <a:cs typeface="Calibri" panose="020F0502020204030204"/>
              </a:rPr>
              <a:t>higher</a:t>
            </a:r>
            <a:r>
              <a:rPr lang="hr-HR">
                <a:cs typeface="Calibri" panose="020F0502020204030204"/>
              </a:rPr>
              <a:t> </a:t>
            </a:r>
            <a:r>
              <a:rPr lang="hr-HR" err="1">
                <a:cs typeface="Calibri" panose="020F0502020204030204"/>
              </a:rPr>
              <a:t>education</a:t>
            </a:r>
          </a:p>
          <a:p>
            <a:pPr marL="0" indent="0">
              <a:buNone/>
            </a:pPr>
            <a:r>
              <a:rPr lang="hr-HR" sz="1600">
                <a:cs typeface="Calibri" panose="020F0502020204030204"/>
              </a:rPr>
              <a:t>- 25% </a:t>
            </a:r>
            <a:r>
              <a:rPr lang="hr-HR" sz="1600" err="1">
                <a:cs typeface="Calibri" panose="020F0502020204030204"/>
              </a:rPr>
              <a:t>of</a:t>
            </a:r>
            <a:r>
              <a:rPr lang="hr-HR" sz="1600">
                <a:cs typeface="Calibri" panose="020F0502020204030204"/>
              </a:rPr>
              <a:t> </a:t>
            </a:r>
            <a:r>
              <a:rPr lang="hr-HR" sz="1600" err="1">
                <a:cs typeface="Calibri" panose="020F0502020204030204"/>
              </a:rPr>
              <a:t>the</a:t>
            </a:r>
            <a:r>
              <a:rPr lang="hr-HR" sz="1600">
                <a:cs typeface="Calibri" panose="020F0502020204030204"/>
              </a:rPr>
              <a:t> </a:t>
            </a:r>
            <a:r>
              <a:rPr lang="hr-HR" sz="1600" err="1">
                <a:cs typeface="Calibri" panose="020F0502020204030204"/>
              </a:rPr>
              <a:t>teaching</a:t>
            </a:r>
            <a:r>
              <a:rPr lang="hr-HR" sz="1600">
                <a:cs typeface="Calibri" panose="020F0502020204030204"/>
              </a:rPr>
              <a:t> </a:t>
            </a:r>
            <a:r>
              <a:rPr lang="hr-HR" sz="1600" err="1">
                <a:cs typeface="Calibri" panose="020F0502020204030204"/>
              </a:rPr>
              <a:t>process</a:t>
            </a:r>
            <a:r>
              <a:rPr lang="hr-HR" sz="1600">
                <a:cs typeface="Calibri" panose="020F0502020204030204"/>
              </a:rPr>
              <a:t> to </a:t>
            </a:r>
            <a:r>
              <a:rPr lang="hr-HR" sz="1600" err="1">
                <a:cs typeface="Calibri" panose="020F0502020204030204"/>
              </a:rPr>
              <a:t>be</a:t>
            </a:r>
            <a:r>
              <a:rPr lang="hr-HR" sz="1600">
                <a:cs typeface="Calibri" panose="020F0502020204030204"/>
              </a:rPr>
              <a:t> </a:t>
            </a:r>
            <a:r>
              <a:rPr lang="hr-HR" sz="1600" err="1">
                <a:cs typeface="Calibri" panose="020F0502020204030204"/>
              </a:rPr>
              <a:t>performed</a:t>
            </a:r>
            <a:r>
              <a:rPr lang="hr-HR" sz="1600">
                <a:cs typeface="Calibri" panose="020F0502020204030204"/>
              </a:rPr>
              <a:t> as </a:t>
            </a:r>
            <a:r>
              <a:rPr lang="hr-HR" sz="1600" err="1">
                <a:cs typeface="Calibri" panose="020F0502020204030204"/>
              </a:rPr>
              <a:t>practical</a:t>
            </a:r>
            <a:r>
              <a:rPr lang="hr-HR" sz="1600">
                <a:cs typeface="Calibri" panose="020F0502020204030204"/>
              </a:rPr>
              <a:t> </a:t>
            </a:r>
            <a:r>
              <a:rPr lang="hr-HR" sz="1600" err="1">
                <a:cs typeface="Calibri" panose="020F0502020204030204"/>
              </a:rPr>
              <a:t>education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40C31D7-A243-42C7-B5C9-FC1103428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2395" y="1824567"/>
            <a:ext cx="4995332" cy="49191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hr-HR" dirty="0">
                <a:cs typeface="Calibri"/>
              </a:rPr>
              <a:t>FREE LEGAL AID</a:t>
            </a:r>
          </a:p>
          <a:p>
            <a:pPr algn="ctr">
              <a:buFont typeface="Wingdings"/>
              <a:buChar char="q"/>
            </a:pPr>
            <a:r>
              <a:rPr lang="hr-HR" dirty="0" err="1">
                <a:cs typeface="Calibri"/>
              </a:rPr>
              <a:t>The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Constitution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of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Montenegro</a:t>
            </a:r>
            <a:endParaRPr lang="hr-HR" dirty="0">
              <a:cs typeface="Calibri"/>
            </a:endParaRPr>
          </a:p>
          <a:p>
            <a:pPr marL="0" indent="0">
              <a:buNone/>
            </a:pPr>
            <a:r>
              <a:rPr lang="hr-HR" sz="1600" dirty="0">
                <a:cs typeface="Calibri"/>
              </a:rPr>
              <a:t>- </a:t>
            </a:r>
            <a:r>
              <a:rPr lang="hr-HR" sz="1600" dirty="0" err="1">
                <a:cs typeface="Calibri"/>
              </a:rPr>
              <a:t>Article</a:t>
            </a:r>
            <a:r>
              <a:rPr lang="hr-HR" sz="1600" dirty="0">
                <a:cs typeface="Calibri"/>
              </a:rPr>
              <a:t> 21: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Right</a:t>
            </a:r>
            <a:r>
              <a:rPr lang="hr-HR" dirty="0">
                <a:cs typeface="Calibri"/>
              </a:rPr>
              <a:t> to </a:t>
            </a:r>
            <a:r>
              <a:rPr lang="hr-HR" dirty="0" err="1">
                <a:cs typeface="Calibri"/>
              </a:rPr>
              <a:t>legal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aid</a:t>
            </a:r>
            <a:endParaRPr lang="hr-HR" dirty="0">
              <a:cs typeface="Calibri"/>
            </a:endParaRPr>
          </a:p>
          <a:p>
            <a:pPr marL="0" indent="0">
              <a:buNone/>
            </a:pPr>
            <a:endParaRPr lang="hr-HR">
              <a:cs typeface="Calibri"/>
            </a:endParaRPr>
          </a:p>
          <a:p>
            <a:pPr>
              <a:buFont typeface="Wingdings"/>
              <a:buChar char="q"/>
            </a:pPr>
            <a:r>
              <a:rPr lang="hr-HR" err="1">
                <a:cs typeface="Calibri"/>
              </a:rPr>
              <a:t>The</a:t>
            </a:r>
            <a:r>
              <a:rPr lang="hr-HR" dirty="0">
                <a:cs typeface="Calibri"/>
              </a:rPr>
              <a:t> </a:t>
            </a:r>
            <a:r>
              <a:rPr lang="hr-HR" err="1">
                <a:cs typeface="Calibri"/>
              </a:rPr>
              <a:t>Law</a:t>
            </a:r>
            <a:r>
              <a:rPr lang="hr-HR" dirty="0">
                <a:cs typeface="Calibri"/>
              </a:rPr>
              <a:t> on free </a:t>
            </a:r>
            <a:r>
              <a:rPr lang="hr-HR" err="1">
                <a:cs typeface="Calibri"/>
              </a:rPr>
              <a:t>legal</a:t>
            </a:r>
            <a:r>
              <a:rPr lang="hr-HR" dirty="0">
                <a:cs typeface="Calibri"/>
              </a:rPr>
              <a:t> </a:t>
            </a:r>
            <a:r>
              <a:rPr lang="hr-HR" err="1">
                <a:cs typeface="Calibri"/>
              </a:rPr>
              <a:t>aid</a:t>
            </a:r>
            <a:endParaRPr lang="hr-HR">
              <a:cs typeface="Calibri"/>
            </a:endParaRPr>
          </a:p>
          <a:p>
            <a:pPr marL="0" indent="0">
              <a:buNone/>
            </a:pPr>
            <a:r>
              <a:rPr lang="hr-HR" dirty="0">
                <a:cs typeface="Calibri"/>
              </a:rPr>
              <a:t>- </a:t>
            </a:r>
            <a:r>
              <a:rPr lang="hr-HR" dirty="0" err="1">
                <a:cs typeface="Calibri"/>
              </a:rPr>
              <a:t>Article</a:t>
            </a:r>
            <a:r>
              <a:rPr lang="hr-HR" dirty="0">
                <a:cs typeface="Calibri"/>
              </a:rPr>
              <a:t> 1: Free </a:t>
            </a:r>
            <a:r>
              <a:rPr lang="hr-HR" dirty="0" err="1">
                <a:cs typeface="Calibri"/>
              </a:rPr>
              <a:t>legal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aid</a:t>
            </a:r>
            <a:r>
              <a:rPr lang="hr-HR" dirty="0">
                <a:cs typeface="Calibri"/>
              </a:rPr>
              <a:t> to </a:t>
            </a:r>
            <a:r>
              <a:rPr lang="hr-HR" dirty="0" err="1">
                <a:cs typeface="Calibri"/>
              </a:rPr>
              <a:t>individuals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who</a:t>
            </a:r>
            <a:r>
              <a:rPr lang="hr-HR" dirty="0">
                <a:cs typeface="Calibri"/>
              </a:rPr>
              <a:t> are </a:t>
            </a:r>
            <a:r>
              <a:rPr lang="hr-HR" dirty="0" err="1">
                <a:cs typeface="Calibri"/>
              </a:rPr>
              <a:t>unable</a:t>
            </a:r>
            <a:r>
              <a:rPr lang="hr-HR" dirty="0">
                <a:cs typeface="Calibri"/>
              </a:rPr>
              <a:t> to </a:t>
            </a:r>
            <a:r>
              <a:rPr lang="hr-HR" dirty="0" err="1">
                <a:cs typeface="Calibri"/>
              </a:rPr>
              <a:t>exercise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the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right</a:t>
            </a:r>
            <a:r>
              <a:rPr lang="hr-HR" dirty="0">
                <a:cs typeface="Calibri"/>
              </a:rPr>
              <a:t> to </a:t>
            </a:r>
            <a:r>
              <a:rPr lang="hr-HR" dirty="0" err="1">
                <a:cs typeface="Calibri"/>
              </a:rPr>
              <a:t>judicial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protection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without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endangering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the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necessary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financial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support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of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themselves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and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their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family</a:t>
            </a:r>
            <a:r>
              <a:rPr lang="hr-HR" dirty="0">
                <a:cs typeface="Calibri"/>
              </a:rPr>
              <a:t>, </a:t>
            </a:r>
            <a:r>
              <a:rPr lang="hr-HR" dirty="0" err="1">
                <a:cs typeface="Calibri"/>
              </a:rPr>
              <a:t>according</a:t>
            </a:r>
            <a:r>
              <a:rPr lang="hr-HR" dirty="0">
                <a:cs typeface="Calibri"/>
              </a:rPr>
              <a:t> to </a:t>
            </a:r>
            <a:r>
              <a:rPr lang="hr-HR" dirty="0" err="1">
                <a:cs typeface="Calibri"/>
              </a:rPr>
              <a:t>their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property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and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financial</a:t>
            </a:r>
            <a:r>
              <a:rPr lang="hr-HR" dirty="0">
                <a:cs typeface="Calibri"/>
              </a:rPr>
              <a:t> status</a:t>
            </a:r>
          </a:p>
          <a:p>
            <a:pPr>
              <a:buFont typeface="Wingdings" charset="2"/>
              <a:buChar char="q"/>
            </a:pPr>
            <a:r>
              <a:rPr lang="hr-HR" dirty="0" err="1">
                <a:cs typeface="Calibri"/>
              </a:rPr>
              <a:t>The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Law</a:t>
            </a:r>
            <a:r>
              <a:rPr lang="hr-HR" dirty="0">
                <a:cs typeface="Calibri"/>
              </a:rPr>
              <a:t> on </a:t>
            </a:r>
            <a:r>
              <a:rPr lang="hr-HR" dirty="0" err="1">
                <a:cs typeface="Calibri"/>
              </a:rPr>
              <a:t>advocacy</a:t>
            </a:r>
          </a:p>
          <a:p>
            <a:pPr marL="0" indent="0">
              <a:buNone/>
            </a:pPr>
            <a:endParaRPr lang="hr-HR" dirty="0">
              <a:cs typeface="Calibri"/>
            </a:endParaRPr>
          </a:p>
          <a:p>
            <a:pPr marL="0" indent="0">
              <a:buNone/>
            </a:pPr>
            <a:endParaRPr lang="hr-HR" dirty="0">
              <a:cs typeface="Calibri"/>
            </a:endParaRPr>
          </a:p>
          <a:p>
            <a:pPr marL="0" indent="0">
              <a:buNone/>
            </a:pPr>
            <a:endParaRPr lang="hr-H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31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FBF174-89DC-4B3B-8697-DB6DB0E4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1" y="59267"/>
            <a:ext cx="10131425" cy="1138767"/>
          </a:xfrm>
        </p:spPr>
        <p:txBody>
          <a:bodyPr/>
          <a:lstStyle/>
          <a:p>
            <a:pPr algn="ctr"/>
            <a:r>
              <a:rPr lang="hr-HR" sz="2400" err="1">
                <a:cs typeface="Calibri Light"/>
              </a:rPr>
              <a:t>The</a:t>
            </a:r>
            <a:r>
              <a:rPr lang="hr-HR" sz="2400">
                <a:cs typeface="Calibri Light"/>
              </a:rPr>
              <a:t> </a:t>
            </a:r>
            <a:r>
              <a:rPr lang="hr-HR" sz="2400" err="1">
                <a:cs typeface="Calibri Light"/>
              </a:rPr>
              <a:t>Law</a:t>
            </a:r>
            <a:r>
              <a:rPr lang="hr-HR" sz="2400">
                <a:cs typeface="Calibri Light"/>
              </a:rPr>
              <a:t> on free </a:t>
            </a:r>
            <a:r>
              <a:rPr lang="hr-HR" sz="2400" err="1">
                <a:cs typeface="Calibri Light"/>
              </a:rPr>
              <a:t>legal</a:t>
            </a:r>
            <a:r>
              <a:rPr lang="hr-HR" sz="2400">
                <a:cs typeface="Calibri Light"/>
              </a:rPr>
              <a:t> </a:t>
            </a:r>
            <a:r>
              <a:rPr lang="hr-HR" sz="2400" err="1">
                <a:cs typeface="Calibri Light"/>
              </a:rPr>
              <a:t>aid</a:t>
            </a:r>
            <a:endParaRPr lang="hr-HR" sz="2400">
              <a:cs typeface="Calibri Ligh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E0ADAB-E367-4EA8-A794-8A5902C47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1" y="1305984"/>
            <a:ext cx="10131425" cy="36491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authority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in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charge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of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granting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aid</a:t>
            </a:r>
            <a:r>
              <a:rPr lang="hr-HR" dirty="0">
                <a:cs typeface="Calibri" panose="020F0502020204030204"/>
              </a:rPr>
              <a:t> –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basic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court</a:t>
            </a:r>
            <a:r>
              <a:rPr lang="hr-HR" dirty="0">
                <a:cs typeface="Calibri" panose="020F0502020204030204"/>
              </a:rPr>
              <a:t>, i. e.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president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of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basic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court</a:t>
            </a:r>
            <a:endParaRPr lang="sr-Latn-RS" dirty="0">
              <a:cs typeface="Calibri" panose="020F0502020204030204"/>
            </a:endParaRPr>
          </a:p>
          <a:p>
            <a:endParaRPr lang="hr-HR" dirty="0">
              <a:cs typeface="Calibri" panose="020F0502020204030204"/>
            </a:endParaRPr>
          </a:p>
          <a:p>
            <a:r>
              <a:rPr lang="hr-HR" dirty="0">
                <a:cs typeface="Calibri" panose="020F0502020204030204"/>
              </a:rPr>
              <a:t>Art. 5 – </a:t>
            </a:r>
            <a:r>
              <a:rPr lang="hr-HR" dirty="0" err="1">
                <a:cs typeface="Calibri" panose="020F0502020204030204"/>
              </a:rPr>
              <a:t>achieving</a:t>
            </a:r>
            <a:r>
              <a:rPr lang="hr-HR" dirty="0">
                <a:cs typeface="Calibri" panose="020F0502020204030204"/>
              </a:rPr>
              <a:t> free 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assistance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under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Law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does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not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restrict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achieving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assistance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from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services</a:t>
            </a:r>
            <a:r>
              <a:rPr lang="hr-HR" dirty="0">
                <a:cs typeface="Calibri" panose="020F0502020204030204"/>
              </a:rPr>
              <a:t>, </a:t>
            </a:r>
            <a:r>
              <a:rPr lang="hr-HR" dirty="0" err="1">
                <a:cs typeface="Calibri" panose="020F0502020204030204"/>
              </a:rPr>
              <a:t>NGOs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and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other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organizations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established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in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accordance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with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law</a:t>
            </a:r>
            <a:endParaRPr lang="hr-HR" dirty="0">
              <a:cs typeface="Calibri" panose="020F0502020204030204"/>
            </a:endParaRPr>
          </a:p>
          <a:p>
            <a:endParaRPr lang="hr-HR" dirty="0">
              <a:cs typeface="Calibri" panose="020F0502020204030204"/>
            </a:endParaRPr>
          </a:p>
          <a:p>
            <a:r>
              <a:rPr lang="hr-HR" dirty="0">
                <a:cs typeface="Calibri" panose="020F0502020204030204"/>
              </a:rPr>
              <a:t>Free 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aid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is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provided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by</a:t>
            </a:r>
            <a:r>
              <a:rPr lang="hr-HR" dirty="0">
                <a:cs typeface="Calibri" panose="020F0502020204030204"/>
              </a:rPr>
              <a:t>: </a:t>
            </a:r>
          </a:p>
          <a:p>
            <a:pPr marL="0" indent="0">
              <a:buNone/>
            </a:pPr>
            <a:r>
              <a:rPr lang="hr-HR" dirty="0">
                <a:cs typeface="Calibri" panose="020F0502020204030204"/>
              </a:rPr>
              <a:t>- </a:t>
            </a:r>
            <a:r>
              <a:rPr lang="hr-HR" dirty="0" err="1">
                <a:cs typeface="Calibri" panose="020F0502020204030204"/>
              </a:rPr>
              <a:t>attorneys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from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list </a:t>
            </a:r>
            <a:r>
              <a:rPr lang="hr-HR" dirty="0" err="1">
                <a:cs typeface="Calibri" panose="020F0502020204030204"/>
              </a:rPr>
              <a:t>of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Bar </a:t>
            </a:r>
            <a:r>
              <a:rPr lang="hr-HR" dirty="0" err="1">
                <a:cs typeface="Calibri" panose="020F0502020204030204"/>
              </a:rPr>
              <a:t>Association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of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Montenegro</a:t>
            </a:r>
            <a:endParaRPr lang="hr-HR" dirty="0">
              <a:cs typeface="Calibri" panose="020F0502020204030204"/>
            </a:endParaRPr>
          </a:p>
          <a:p>
            <a:pPr marL="0" indent="0">
              <a:buNone/>
            </a:pPr>
            <a:r>
              <a:rPr lang="hr-HR" dirty="0">
                <a:cs typeface="Calibri" panose="020F0502020204030204"/>
              </a:rPr>
              <a:t>-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Service for free 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aid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within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basic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court</a:t>
            </a:r>
            <a:r>
              <a:rPr lang="hr-HR" dirty="0">
                <a:cs typeface="Calibri" panose="020F0502020204030204"/>
              </a:rPr>
              <a:t> (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consulting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only</a:t>
            </a:r>
            <a:r>
              <a:rPr lang="hr-HR" dirty="0">
                <a:cs typeface="Calibri" panose="020F050202020403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746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FD32E2-56FD-4F2A-B45C-E8882C5C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1" y="59267"/>
            <a:ext cx="10131425" cy="842434"/>
          </a:xfrm>
        </p:spPr>
        <p:txBody>
          <a:bodyPr/>
          <a:lstStyle/>
          <a:p>
            <a:pPr algn="ctr"/>
            <a:r>
              <a:rPr lang="hr-HR" sz="2800" err="1">
                <a:cs typeface="Calibri Light"/>
              </a:rPr>
              <a:t>Conditions</a:t>
            </a:r>
            <a:r>
              <a:rPr lang="hr-HR" sz="2800">
                <a:cs typeface="Calibri Light"/>
              </a:rPr>
              <a:t> for </a:t>
            </a:r>
            <a:r>
              <a:rPr lang="hr-HR" sz="2800" err="1">
                <a:cs typeface="Calibri Light"/>
              </a:rPr>
              <a:t>achieving</a:t>
            </a:r>
            <a:r>
              <a:rPr lang="hr-HR" sz="2800">
                <a:cs typeface="Calibri Light"/>
              </a:rPr>
              <a:t> free </a:t>
            </a:r>
            <a:r>
              <a:rPr lang="hr-HR" sz="2800" err="1">
                <a:cs typeface="Calibri Light"/>
              </a:rPr>
              <a:t>legal</a:t>
            </a:r>
            <a:r>
              <a:rPr lang="hr-HR" sz="2800">
                <a:cs typeface="Calibri Light"/>
              </a:rPr>
              <a:t> </a:t>
            </a:r>
            <a:r>
              <a:rPr lang="hr-HR" sz="2800" err="1">
                <a:cs typeface="Calibri Light"/>
              </a:rPr>
              <a:t>aid</a:t>
            </a:r>
            <a:endParaRPr lang="hr-HR" err="1">
              <a:cs typeface="Calibri Light" panose="020F0302020204030204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E57F01-7506-43F8-854A-928652AFE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1" y="1305984"/>
            <a:ext cx="10131425" cy="48979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/>
              <a:buChar char="q"/>
            </a:pPr>
            <a:r>
              <a:rPr lang="hr-HR">
                <a:cs typeface="Calibri"/>
              </a:rPr>
              <a:t>A </a:t>
            </a:r>
            <a:r>
              <a:rPr lang="hr-HR" err="1">
                <a:cs typeface="Calibri"/>
              </a:rPr>
              <a:t>Montenegrin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citizen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or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other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person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who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legally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resides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in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Montenegro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may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achieve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the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right</a:t>
            </a:r>
            <a:r>
              <a:rPr lang="hr-HR">
                <a:cs typeface="Calibri"/>
              </a:rPr>
              <a:t> to free </a:t>
            </a:r>
            <a:r>
              <a:rPr lang="hr-HR" err="1">
                <a:cs typeface="Calibri"/>
              </a:rPr>
              <a:t>legal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aid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if</a:t>
            </a:r>
            <a:r>
              <a:rPr lang="hr-HR">
                <a:cs typeface="Calibri"/>
              </a:rPr>
              <a:t> he/</a:t>
            </a:r>
            <a:r>
              <a:rPr lang="hr-HR" err="1">
                <a:cs typeface="Calibri"/>
              </a:rPr>
              <a:t>she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is</a:t>
            </a:r>
            <a:r>
              <a:rPr lang="hr-HR">
                <a:cs typeface="Calibri"/>
              </a:rPr>
              <a:t>:</a:t>
            </a:r>
            <a:endParaRPr lang="sr-Latn-RS"/>
          </a:p>
          <a:p>
            <a:r>
              <a:rPr lang="hr-HR">
                <a:cs typeface="Calibri"/>
              </a:rPr>
              <a:t>a </a:t>
            </a:r>
            <a:r>
              <a:rPr lang="hr-HR" err="1">
                <a:cs typeface="Calibri"/>
              </a:rPr>
              <a:t>user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of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financial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support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in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accordance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with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the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Law</a:t>
            </a:r>
            <a:r>
              <a:rPr lang="hr-HR">
                <a:cs typeface="Calibri"/>
              </a:rPr>
              <a:t> on </a:t>
            </a:r>
            <a:r>
              <a:rPr lang="hr-HR" err="1">
                <a:cs typeface="Calibri"/>
              </a:rPr>
              <a:t>social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and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children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protection</a:t>
            </a:r>
            <a:endParaRPr lang="hr-HR">
              <a:cs typeface="Calibri"/>
            </a:endParaRPr>
          </a:p>
          <a:p>
            <a:r>
              <a:rPr lang="hr-HR">
                <a:cs typeface="Calibri"/>
              </a:rPr>
              <a:t>a </a:t>
            </a:r>
            <a:r>
              <a:rPr lang="hr-HR" err="1">
                <a:cs typeface="Calibri"/>
              </a:rPr>
              <a:t>child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without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parental</a:t>
            </a:r>
            <a:r>
              <a:rPr lang="hr-HR">
                <a:cs typeface="Calibri"/>
              </a:rPr>
              <a:t> care </a:t>
            </a:r>
          </a:p>
          <a:p>
            <a:r>
              <a:rPr lang="hr-HR">
                <a:cs typeface="Calibri"/>
              </a:rPr>
              <a:t>a </a:t>
            </a:r>
            <a:r>
              <a:rPr lang="hr-HR" err="1">
                <a:cs typeface="Calibri"/>
              </a:rPr>
              <a:t>person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with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disabilities</a:t>
            </a:r>
            <a:endParaRPr lang="hr-HR">
              <a:cs typeface="Calibri"/>
            </a:endParaRPr>
          </a:p>
          <a:p>
            <a:r>
              <a:rPr lang="hr-HR">
                <a:cs typeface="Calibri"/>
              </a:rPr>
              <a:t>a </a:t>
            </a:r>
            <a:r>
              <a:rPr lang="hr-HR" err="1">
                <a:cs typeface="Calibri"/>
              </a:rPr>
              <a:t>victim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of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domestic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violence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or</a:t>
            </a:r>
            <a:r>
              <a:rPr lang="hr-HR">
                <a:cs typeface="Calibri"/>
              </a:rPr>
              <a:t> human </a:t>
            </a:r>
            <a:r>
              <a:rPr lang="hr-HR" err="1">
                <a:cs typeface="Calibri"/>
              </a:rPr>
              <a:t>trafficking</a:t>
            </a:r>
            <a:endParaRPr lang="hr-HR">
              <a:cs typeface="Calibri"/>
            </a:endParaRPr>
          </a:p>
          <a:p>
            <a:r>
              <a:rPr lang="hr-HR">
                <a:cs typeface="Calibri"/>
              </a:rPr>
              <a:t>a </a:t>
            </a:r>
            <a:r>
              <a:rPr lang="hr-HR" err="1">
                <a:cs typeface="Calibri"/>
              </a:rPr>
              <a:t>person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with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poor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property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and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financial</a:t>
            </a:r>
            <a:r>
              <a:rPr lang="hr-HR">
                <a:cs typeface="Calibri"/>
              </a:rPr>
              <a:t> status</a:t>
            </a:r>
          </a:p>
          <a:p>
            <a:endParaRPr lang="hr-HR">
              <a:cs typeface="Calibri"/>
            </a:endParaRPr>
          </a:p>
          <a:p>
            <a:pPr>
              <a:buFont typeface="Wingdings"/>
              <a:buChar char="q"/>
            </a:pPr>
            <a:r>
              <a:rPr lang="hr-HR" err="1">
                <a:cs typeface="Calibri"/>
              </a:rPr>
              <a:t>The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property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and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financial</a:t>
            </a:r>
            <a:r>
              <a:rPr lang="hr-HR">
                <a:cs typeface="Calibri"/>
              </a:rPr>
              <a:t> status </a:t>
            </a:r>
            <a:r>
              <a:rPr lang="hr-HR" err="1">
                <a:cs typeface="Calibri"/>
              </a:rPr>
              <a:t>of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an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applicant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is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determined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by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his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incomes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and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property</a:t>
            </a:r>
            <a:r>
              <a:rPr lang="hr-HR">
                <a:cs typeface="Calibri"/>
              </a:rPr>
              <a:t> as </a:t>
            </a:r>
            <a:r>
              <a:rPr lang="hr-HR" err="1">
                <a:cs typeface="Calibri"/>
              </a:rPr>
              <a:t>well</a:t>
            </a:r>
            <a:r>
              <a:rPr lang="hr-HR">
                <a:cs typeface="Calibri"/>
              </a:rPr>
              <a:t> as </a:t>
            </a:r>
            <a:r>
              <a:rPr lang="hr-HR" err="1">
                <a:cs typeface="Calibri"/>
              </a:rPr>
              <a:t>incomes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and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property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of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his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family</a:t>
            </a:r>
            <a:r>
              <a:rPr lang="hr-HR">
                <a:cs typeface="Calibri"/>
              </a:rPr>
              <a:t> </a:t>
            </a:r>
            <a:r>
              <a:rPr lang="hr-HR" err="1">
                <a:cs typeface="Calibri"/>
              </a:rPr>
              <a:t>members</a:t>
            </a:r>
            <a:r>
              <a:rPr lang="hr-HR">
                <a:cs typeface="Calibri"/>
              </a:rPr>
              <a:t> (Art. 3)</a:t>
            </a:r>
          </a:p>
        </p:txBody>
      </p:sp>
    </p:spTree>
    <p:extLst>
      <p:ext uri="{BB962C8B-B14F-4D97-AF65-F5344CB8AC3E}">
        <p14:creationId xmlns:p14="http://schemas.microsoft.com/office/powerpoint/2010/main" val="238070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046404-77D2-4FEF-8243-A859C3E5A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925" y="137277"/>
            <a:ext cx="8911687" cy="730557"/>
          </a:xfrm>
        </p:spPr>
        <p:txBody>
          <a:bodyPr/>
          <a:lstStyle/>
          <a:p>
            <a:pPr algn="ctr"/>
            <a:r>
              <a:rPr lang="hr-HR" sz="2800"/>
              <a:t>Forms of free legal aid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885AEE-0FBB-4084-99A8-EC925690C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212" y="1710267"/>
            <a:ext cx="8915400" cy="46031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hr-HR"/>
              <a:t>Legal consulting</a:t>
            </a:r>
            <a:endParaRPr lang="sr-Latn-RS"/>
          </a:p>
          <a:p>
            <a:pPr marL="285750" indent="-285750">
              <a:buFont typeface="Arial" charset="2"/>
              <a:buChar char="•"/>
            </a:pPr>
            <a:r>
              <a:rPr lang="hr-HR"/>
              <a:t>legal notification</a:t>
            </a:r>
            <a:endParaRPr lang="hr-HR" dirty="0"/>
          </a:p>
          <a:p>
            <a:pPr marL="285750" indent="-285750">
              <a:buFont typeface="Arial" charset="2"/>
              <a:buChar char="•"/>
            </a:pPr>
            <a:r>
              <a:rPr lang="hr-HR"/>
              <a:t>legal advice</a:t>
            </a:r>
            <a:endParaRPr lang="hr-HR" dirty="0"/>
          </a:p>
          <a:p>
            <a:pPr marL="285750" indent="-285750">
              <a:buFont typeface="Wingdings" charset="2"/>
              <a:buChar char="q"/>
            </a:pPr>
            <a:r>
              <a:rPr lang="hr-HR"/>
              <a:t>Drafting of a lawsuit or other act that initiates the procedure, appeal, constitutional appeal, act that initiates the procedure before the European Court of Human Rights</a:t>
            </a:r>
            <a:endParaRPr lang="hr-HR" dirty="0"/>
          </a:p>
          <a:p>
            <a:pPr marL="285750" indent="-285750">
              <a:buFont typeface="Wingdings" charset="2"/>
              <a:buChar char="q"/>
            </a:pPr>
            <a:r>
              <a:rPr lang="hr-HR"/>
              <a:t>Advocacy – undertaking procedural actions before the court, the State Prosecutor's Office, the Constitutional Court of Montenegro, as well as in the procedure for extrajudicial resolution of disputes</a:t>
            </a:r>
            <a:endParaRPr lang="hr-HR" dirty="0"/>
          </a:p>
          <a:p>
            <a:pPr marL="285750" indent="-285750">
              <a:buFont typeface="Wingdings" charset="2"/>
              <a:buChar char="q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786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E37BBE-DA6D-4BFE-BB82-2503E84B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1" y="588434"/>
            <a:ext cx="10131425" cy="884767"/>
          </a:xfrm>
        </p:spPr>
        <p:txBody>
          <a:bodyPr>
            <a:normAutofit/>
          </a:bodyPr>
          <a:lstStyle/>
          <a:p>
            <a:pPr algn="ctr"/>
            <a:r>
              <a:rPr lang="hr-HR" sz="2800" err="1">
                <a:cs typeface="Calibri Light" panose="020F0302020204030204"/>
              </a:rPr>
              <a:t>The</a:t>
            </a:r>
            <a:r>
              <a:rPr lang="hr-HR" sz="2800">
                <a:cs typeface="Calibri Light" panose="020F0302020204030204"/>
              </a:rPr>
              <a:t> procedure </a:t>
            </a:r>
            <a:r>
              <a:rPr lang="hr-HR" sz="2800" err="1">
                <a:cs typeface="Calibri Light" panose="020F0302020204030204"/>
              </a:rPr>
              <a:t>of</a:t>
            </a:r>
            <a:r>
              <a:rPr lang="hr-HR" sz="2800" dirty="0">
                <a:cs typeface="Calibri Light" panose="020F0302020204030204"/>
              </a:rPr>
              <a:t> </a:t>
            </a:r>
            <a:r>
              <a:rPr lang="hr-HR" sz="2800" err="1">
                <a:cs typeface="Calibri Light" panose="020F0302020204030204"/>
              </a:rPr>
              <a:t>approving</a:t>
            </a:r>
            <a:r>
              <a:rPr lang="hr-HR" sz="2800">
                <a:cs typeface="Calibri Light" panose="020F0302020204030204"/>
              </a:rPr>
              <a:t> free </a:t>
            </a:r>
            <a:r>
              <a:rPr lang="hr-HR" sz="2800" err="1">
                <a:cs typeface="Calibri Light" panose="020F0302020204030204"/>
              </a:rPr>
              <a:t>legal</a:t>
            </a:r>
            <a:r>
              <a:rPr lang="hr-HR" sz="2800" dirty="0">
                <a:cs typeface="Calibri Light" panose="020F0302020204030204"/>
              </a:rPr>
              <a:t> </a:t>
            </a:r>
            <a:r>
              <a:rPr lang="hr-HR" sz="2800" err="1">
                <a:cs typeface="Calibri Light" panose="020F0302020204030204"/>
              </a:rPr>
              <a:t>aid</a:t>
            </a:r>
            <a:endParaRPr lang="hr-HR" sz="2800" dirty="0">
              <a:cs typeface="Calibri Light" panose="020F0302020204030204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4E0B74-3ADC-4CCD-BF9D-C9CDCD0E4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551" y="1623484"/>
            <a:ext cx="10131425" cy="39560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Font typeface="Arial" charset="2"/>
              <a:buChar char="•"/>
            </a:pPr>
            <a:r>
              <a:rPr lang="hr-HR"/>
              <a:t> Written request for obtaining free legal aid</a:t>
            </a:r>
            <a:endParaRPr lang="sr-Latn-RS"/>
          </a:p>
          <a:p>
            <a:pPr marL="285750" indent="-285750">
              <a:buFont typeface="Arial" charset="2"/>
              <a:buChar char="•"/>
            </a:pPr>
            <a:r>
              <a:rPr lang="hr-HR"/>
              <a:t> Evidence on the fulfilment of conditions</a:t>
            </a:r>
          </a:p>
          <a:p>
            <a:pPr marL="285750" indent="-285750">
              <a:buFont typeface="Arial" charset="2"/>
              <a:buChar char="•"/>
            </a:pPr>
            <a:r>
              <a:rPr lang="hr-HR"/>
              <a:t> Check by the Service for free legal aid</a:t>
            </a:r>
          </a:p>
          <a:p>
            <a:pPr marL="285750" indent="-285750">
              <a:buFont typeface="Arial" charset="2"/>
              <a:buChar char="•"/>
            </a:pPr>
            <a:r>
              <a:rPr lang="hr-HR"/>
              <a:t> Decision</a:t>
            </a:r>
          </a:p>
          <a:p>
            <a:pPr marL="0" indent="0">
              <a:buNone/>
            </a:pPr>
            <a:r>
              <a:rPr lang="hr-HR" dirty="0"/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395968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AEA260-B96E-4788-8B3E-BBD745B50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676" y="306333"/>
            <a:ext cx="8911687" cy="1280890"/>
          </a:xfrm>
        </p:spPr>
        <p:txBody>
          <a:bodyPr/>
          <a:lstStyle/>
          <a:p>
            <a:pPr algn="ctr"/>
            <a:r>
              <a:rPr lang="sr-Latn-ME" dirty="0" err="1"/>
              <a:t>Conclusions</a:t>
            </a:r>
            <a:endParaRPr lang="sr-Latn-ME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2E38579C-F844-425B-9FDA-A6974D30B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2436" y="1703942"/>
            <a:ext cx="8915400" cy="4674824"/>
          </a:xfrm>
        </p:spPr>
        <p:txBody>
          <a:bodyPr>
            <a:normAutofit/>
          </a:bodyPr>
          <a:lstStyle/>
          <a:p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Law</a:t>
            </a:r>
            <a:r>
              <a:rPr lang="sr-Latn-ME" dirty="0"/>
              <a:t> on </a:t>
            </a:r>
            <a:r>
              <a:rPr lang="sr-Latn-ME" dirty="0" err="1"/>
              <a:t>higher</a:t>
            </a:r>
            <a:r>
              <a:rPr lang="sr-Latn-ME" dirty="0"/>
              <a:t> </a:t>
            </a:r>
            <a:r>
              <a:rPr lang="sr-Latn-ME" dirty="0" err="1"/>
              <a:t>education</a:t>
            </a:r>
            <a:r>
              <a:rPr lang="sr-Latn-ME" dirty="0"/>
              <a:t> </a:t>
            </a:r>
            <a:r>
              <a:rPr lang="sr-Latn-ME" dirty="0" err="1"/>
              <a:t>stipulates</a:t>
            </a:r>
            <a:r>
              <a:rPr lang="sr-Latn-ME" dirty="0"/>
              <a:t>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obligation</a:t>
            </a:r>
            <a:r>
              <a:rPr lang="sr-Latn-ME" dirty="0"/>
              <a:t> </a:t>
            </a:r>
            <a:r>
              <a:rPr lang="sr-Latn-ME" dirty="0" err="1"/>
              <a:t>of</a:t>
            </a:r>
            <a:r>
              <a:rPr lang="sr-Latn-ME" dirty="0"/>
              <a:t>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higher</a:t>
            </a:r>
            <a:r>
              <a:rPr lang="sr-Latn-ME" dirty="0"/>
              <a:t> </a:t>
            </a:r>
            <a:r>
              <a:rPr lang="sr-Latn-ME" dirty="0" err="1"/>
              <a:t>education</a:t>
            </a:r>
            <a:r>
              <a:rPr lang="sr-Latn-ME" dirty="0"/>
              <a:t> </a:t>
            </a:r>
            <a:r>
              <a:rPr lang="sr-Latn-ME" dirty="0" err="1"/>
              <a:t>institutions</a:t>
            </a:r>
            <a:r>
              <a:rPr lang="sr-Latn-ME" dirty="0"/>
              <a:t> to </a:t>
            </a:r>
            <a:r>
              <a:rPr lang="sr-Latn-ME" dirty="0" err="1"/>
              <a:t>ensure</a:t>
            </a:r>
            <a:r>
              <a:rPr lang="sr-Latn-ME" dirty="0"/>
              <a:t> 25% </a:t>
            </a:r>
            <a:r>
              <a:rPr lang="sr-Latn-ME" dirty="0" err="1"/>
              <a:t>of</a:t>
            </a:r>
            <a:r>
              <a:rPr lang="sr-Latn-ME" dirty="0"/>
              <a:t>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teaching</a:t>
            </a:r>
            <a:r>
              <a:rPr lang="sr-Latn-ME" dirty="0"/>
              <a:t> </a:t>
            </a:r>
            <a:r>
              <a:rPr lang="sr-Latn-ME" dirty="0" err="1"/>
              <a:t>process</a:t>
            </a:r>
            <a:r>
              <a:rPr lang="sr-Latn-ME" dirty="0"/>
              <a:t> to be </a:t>
            </a:r>
            <a:r>
              <a:rPr lang="sr-Latn-ME" dirty="0" err="1"/>
              <a:t>performed</a:t>
            </a:r>
            <a:r>
              <a:rPr lang="sr-Latn-ME" dirty="0"/>
              <a:t> as </a:t>
            </a:r>
            <a:r>
              <a:rPr lang="sr-Latn-ME" dirty="0" err="1"/>
              <a:t>practical</a:t>
            </a:r>
            <a:r>
              <a:rPr lang="sr-Latn-ME" dirty="0"/>
              <a:t> </a:t>
            </a:r>
            <a:r>
              <a:rPr lang="sr-Latn-ME" dirty="0" err="1"/>
              <a:t>education</a:t>
            </a:r>
            <a:endParaRPr lang="sr-Latn-ME" dirty="0"/>
          </a:p>
          <a:p>
            <a:r>
              <a:rPr lang="sr-Latn-ME" dirty="0" err="1"/>
              <a:t>Within</a:t>
            </a:r>
            <a:r>
              <a:rPr lang="sr-Latn-ME" dirty="0"/>
              <a:t>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curriculum</a:t>
            </a:r>
            <a:r>
              <a:rPr lang="sr-Latn-ME" dirty="0"/>
              <a:t> </a:t>
            </a:r>
            <a:r>
              <a:rPr lang="sr-Latn-ME" dirty="0" err="1"/>
              <a:t>of</a:t>
            </a:r>
            <a:r>
              <a:rPr lang="sr-Latn-ME" dirty="0"/>
              <a:t>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Faculty</a:t>
            </a:r>
            <a:r>
              <a:rPr lang="sr-Latn-ME" dirty="0"/>
              <a:t> </a:t>
            </a:r>
            <a:r>
              <a:rPr lang="sr-Latn-ME" dirty="0" err="1"/>
              <a:t>of</a:t>
            </a:r>
            <a:r>
              <a:rPr lang="sr-Latn-ME" dirty="0"/>
              <a:t> </a:t>
            </a:r>
            <a:r>
              <a:rPr lang="sr-Latn-ME" dirty="0" err="1"/>
              <a:t>Law</a:t>
            </a:r>
            <a:r>
              <a:rPr lang="sr-Latn-ME" dirty="0"/>
              <a:t> </a:t>
            </a:r>
            <a:r>
              <a:rPr lang="sr-Latn-ME" dirty="0" err="1"/>
              <a:t>of</a:t>
            </a:r>
            <a:r>
              <a:rPr lang="sr-Latn-ME" dirty="0"/>
              <a:t>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University</a:t>
            </a:r>
            <a:r>
              <a:rPr lang="sr-Latn-ME" dirty="0"/>
              <a:t> </a:t>
            </a:r>
            <a:r>
              <a:rPr lang="sr-Latn-ME" dirty="0" err="1"/>
              <a:t>of</a:t>
            </a:r>
            <a:r>
              <a:rPr lang="sr-Latn-ME" dirty="0"/>
              <a:t> Montenegro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existing</a:t>
            </a:r>
            <a:r>
              <a:rPr lang="sr-Latn-ME" dirty="0"/>
              <a:t> program on legal </a:t>
            </a:r>
            <a:r>
              <a:rPr lang="sr-Latn-ME" dirty="0" err="1"/>
              <a:t>clinics</a:t>
            </a:r>
            <a:r>
              <a:rPr lang="sr-Latn-ME" dirty="0"/>
              <a:t> is </a:t>
            </a:r>
            <a:r>
              <a:rPr lang="sr-Latn-ME" dirty="0" err="1"/>
              <a:t>incorporated</a:t>
            </a:r>
            <a:r>
              <a:rPr lang="sr-Latn-ME" dirty="0"/>
              <a:t> in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postgraduate</a:t>
            </a:r>
            <a:r>
              <a:rPr lang="sr-Latn-ME" dirty="0"/>
              <a:t> </a:t>
            </a:r>
            <a:r>
              <a:rPr lang="sr-Latn-ME" dirty="0" err="1"/>
              <a:t>study</a:t>
            </a:r>
            <a:r>
              <a:rPr lang="sr-Latn-ME" dirty="0"/>
              <a:t> </a:t>
            </a:r>
            <a:r>
              <a:rPr lang="sr-Latn-ME" dirty="0" err="1"/>
              <a:t>programs</a:t>
            </a:r>
            <a:r>
              <a:rPr lang="sr-Latn-ME" dirty="0"/>
              <a:t>. </a:t>
            </a:r>
            <a:r>
              <a:rPr lang="sr-Latn-ME" dirty="0" err="1"/>
              <a:t>Clinical</a:t>
            </a:r>
            <a:r>
              <a:rPr lang="sr-Latn-ME" dirty="0"/>
              <a:t> </a:t>
            </a:r>
            <a:r>
              <a:rPr lang="sr-Latn-ME" dirty="0" err="1"/>
              <a:t>courses</a:t>
            </a:r>
            <a:r>
              <a:rPr lang="sr-Latn-ME" dirty="0"/>
              <a:t> </a:t>
            </a:r>
            <a:r>
              <a:rPr lang="sr-Latn-ME" dirty="0" err="1"/>
              <a:t>rely</a:t>
            </a:r>
            <a:r>
              <a:rPr lang="sr-Latn-ME" dirty="0"/>
              <a:t> on </a:t>
            </a:r>
            <a:r>
              <a:rPr lang="sr-Latn-ME" dirty="0" err="1"/>
              <a:t>simulation</a:t>
            </a:r>
            <a:r>
              <a:rPr lang="sr-Latn-ME" dirty="0"/>
              <a:t> </a:t>
            </a:r>
            <a:r>
              <a:rPr lang="sr-Latn-ME" dirty="0" err="1"/>
              <a:t>and</a:t>
            </a:r>
            <a:r>
              <a:rPr lang="sr-Latn-ME" dirty="0"/>
              <a:t> </a:t>
            </a:r>
            <a:r>
              <a:rPr lang="sr-Latn-ME" dirty="0" err="1"/>
              <a:t>case</a:t>
            </a:r>
            <a:r>
              <a:rPr lang="sr-Latn-ME" dirty="0"/>
              <a:t> </a:t>
            </a:r>
            <a:r>
              <a:rPr lang="sr-Latn-ME" dirty="0" err="1"/>
              <a:t>study</a:t>
            </a:r>
            <a:r>
              <a:rPr lang="sr-Latn-ME" dirty="0"/>
              <a:t> </a:t>
            </a:r>
            <a:r>
              <a:rPr lang="sr-Latn-ME" dirty="0" err="1"/>
              <a:t>analysis</a:t>
            </a:r>
            <a:r>
              <a:rPr lang="sr-Latn-ME" dirty="0"/>
              <a:t> (a </a:t>
            </a:r>
            <a:r>
              <a:rPr lang="sr-Latn-ME" dirty="0" err="1"/>
              <a:t>survey</a:t>
            </a:r>
            <a:r>
              <a:rPr lang="sr-Latn-ME" dirty="0"/>
              <a:t> on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existing</a:t>
            </a:r>
            <a:r>
              <a:rPr lang="sr-Latn-ME" dirty="0"/>
              <a:t> </a:t>
            </a:r>
            <a:r>
              <a:rPr lang="sr-Latn-ME" dirty="0" err="1"/>
              <a:t>clinical</a:t>
            </a:r>
            <a:r>
              <a:rPr lang="sr-Latn-ME" dirty="0"/>
              <a:t> </a:t>
            </a:r>
            <a:r>
              <a:rPr lang="sr-Latn-ME" dirty="0" err="1"/>
              <a:t>courses</a:t>
            </a:r>
            <a:r>
              <a:rPr lang="sr-Latn-ME" dirty="0"/>
              <a:t> at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FoL</a:t>
            </a:r>
            <a:r>
              <a:rPr lang="sr-Latn-ME" dirty="0"/>
              <a:t> </a:t>
            </a:r>
            <a:r>
              <a:rPr lang="sr-Latn-ME" dirty="0" err="1"/>
              <a:t>UoM</a:t>
            </a:r>
            <a:r>
              <a:rPr lang="sr-Latn-ME" dirty="0"/>
              <a:t> </a:t>
            </a:r>
            <a:r>
              <a:rPr lang="sr-Latn-ME" dirty="0" err="1"/>
              <a:t>will</a:t>
            </a:r>
            <a:r>
              <a:rPr lang="sr-Latn-ME" dirty="0"/>
              <a:t> be </a:t>
            </a:r>
            <a:r>
              <a:rPr lang="sr-Latn-ME" dirty="0" err="1"/>
              <a:t>presented</a:t>
            </a:r>
            <a:r>
              <a:rPr lang="sr-Latn-ME" dirty="0"/>
              <a:t> </a:t>
            </a:r>
            <a:r>
              <a:rPr lang="sr-Latn-ME" dirty="0" err="1"/>
              <a:t>afterwards</a:t>
            </a:r>
            <a:r>
              <a:rPr lang="sr-Latn-ME" dirty="0"/>
              <a:t>)</a:t>
            </a:r>
          </a:p>
          <a:p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Law</a:t>
            </a:r>
            <a:r>
              <a:rPr lang="sr-Latn-ME" dirty="0"/>
              <a:t> on </a:t>
            </a:r>
            <a:r>
              <a:rPr lang="sr-Latn-ME" dirty="0" err="1"/>
              <a:t>free</a:t>
            </a:r>
            <a:r>
              <a:rPr lang="sr-Latn-ME" dirty="0"/>
              <a:t> legal </a:t>
            </a:r>
            <a:r>
              <a:rPr lang="sr-Latn-ME" dirty="0" err="1"/>
              <a:t>aid</a:t>
            </a:r>
            <a:r>
              <a:rPr lang="sr-Latn-ME" dirty="0"/>
              <a:t> </a:t>
            </a:r>
            <a:r>
              <a:rPr lang="sr-Latn-ME" dirty="0" err="1"/>
              <a:t>does</a:t>
            </a:r>
            <a:r>
              <a:rPr lang="sr-Latn-ME" dirty="0"/>
              <a:t> </a:t>
            </a:r>
            <a:r>
              <a:rPr lang="sr-Latn-ME" dirty="0" err="1"/>
              <a:t>not</a:t>
            </a:r>
            <a:r>
              <a:rPr lang="sr-Latn-ME" dirty="0"/>
              <a:t> </a:t>
            </a:r>
            <a:r>
              <a:rPr lang="sr-Latn-ME" dirty="0" err="1"/>
              <a:t>mention</a:t>
            </a:r>
            <a:r>
              <a:rPr lang="sr-Latn-ME" dirty="0"/>
              <a:t> </a:t>
            </a:r>
            <a:r>
              <a:rPr lang="sr-Latn-ME" dirty="0" err="1"/>
              <a:t>law</a:t>
            </a:r>
            <a:r>
              <a:rPr lang="sr-Latn-ME" dirty="0"/>
              <a:t> </a:t>
            </a:r>
            <a:r>
              <a:rPr lang="sr-Latn-ME" dirty="0" err="1"/>
              <a:t>schools</a:t>
            </a:r>
            <a:r>
              <a:rPr lang="sr-Latn-ME" dirty="0"/>
              <a:t> nor legal </a:t>
            </a:r>
            <a:r>
              <a:rPr lang="sr-Latn-ME" dirty="0" err="1"/>
              <a:t>clinics</a:t>
            </a:r>
            <a:r>
              <a:rPr lang="sr-Latn-ME" dirty="0"/>
              <a:t> </a:t>
            </a:r>
            <a:r>
              <a:rPr lang="sr-Latn-ME" dirty="0" err="1"/>
              <a:t>within</a:t>
            </a:r>
            <a:r>
              <a:rPr lang="sr-Latn-ME" dirty="0"/>
              <a:t> </a:t>
            </a:r>
            <a:r>
              <a:rPr lang="sr-Latn-ME" dirty="0" err="1"/>
              <a:t>the</a:t>
            </a:r>
            <a:r>
              <a:rPr lang="sr-Latn-ME" dirty="0"/>
              <a:t> </a:t>
            </a:r>
            <a:r>
              <a:rPr lang="sr-Latn-ME" dirty="0" err="1"/>
              <a:t>law</a:t>
            </a:r>
            <a:r>
              <a:rPr lang="sr-Latn-ME" dirty="0"/>
              <a:t> </a:t>
            </a:r>
            <a:r>
              <a:rPr lang="sr-Latn-ME" dirty="0" err="1"/>
              <a:t>schools</a:t>
            </a:r>
            <a:r>
              <a:rPr lang="sr-Latn-ME" dirty="0"/>
              <a:t> as </a:t>
            </a:r>
            <a:r>
              <a:rPr lang="sr-Latn-ME" dirty="0" err="1"/>
              <a:t>potential</a:t>
            </a:r>
            <a:r>
              <a:rPr lang="sr-Latn-ME" dirty="0"/>
              <a:t> </a:t>
            </a:r>
            <a:r>
              <a:rPr lang="sr-Latn-ME" dirty="0" err="1"/>
              <a:t>authority</a:t>
            </a:r>
            <a:r>
              <a:rPr lang="sr-Latn-ME" dirty="0"/>
              <a:t> </a:t>
            </a:r>
            <a:r>
              <a:rPr lang="sr-Latn-ME" dirty="0" err="1"/>
              <a:t>that</a:t>
            </a:r>
            <a:r>
              <a:rPr lang="sr-Latn-ME" dirty="0"/>
              <a:t> </a:t>
            </a:r>
            <a:r>
              <a:rPr lang="sr-Latn-ME" dirty="0" err="1"/>
              <a:t>may</a:t>
            </a:r>
            <a:r>
              <a:rPr lang="sr-Latn-ME" dirty="0"/>
              <a:t> </a:t>
            </a:r>
            <a:r>
              <a:rPr lang="sr-Latn-ME" dirty="0" err="1"/>
              <a:t>grant</a:t>
            </a:r>
            <a:r>
              <a:rPr lang="sr-Latn-ME" dirty="0"/>
              <a:t> legal </a:t>
            </a:r>
            <a:r>
              <a:rPr lang="sr-Latn-ME" dirty="0" err="1"/>
              <a:t>assistance</a:t>
            </a:r>
            <a:endParaRPr lang="sr-Latn-ME" dirty="0"/>
          </a:p>
          <a:p>
            <a:r>
              <a:rPr lang="hr-HR" dirty="0">
                <a:cs typeface="Calibri" panose="020F0502020204030204"/>
              </a:rPr>
              <a:t>Art. 5 </a:t>
            </a:r>
            <a:r>
              <a:rPr lang="hr-HR" dirty="0" err="1">
                <a:cs typeface="Calibri" panose="020F0502020204030204"/>
              </a:rPr>
              <a:t>of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Law</a:t>
            </a:r>
            <a:r>
              <a:rPr lang="hr-HR" dirty="0">
                <a:cs typeface="Calibri" panose="020F0502020204030204"/>
              </a:rPr>
              <a:t>: </a:t>
            </a:r>
            <a:r>
              <a:rPr lang="hr-HR" dirty="0" err="1">
                <a:cs typeface="Calibri" panose="020F0502020204030204"/>
              </a:rPr>
              <a:t>Achieving</a:t>
            </a:r>
            <a:r>
              <a:rPr lang="hr-HR" dirty="0">
                <a:cs typeface="Calibri" panose="020F0502020204030204"/>
              </a:rPr>
              <a:t> free 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assistance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under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Law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does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not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restrict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achieving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assistance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from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services</a:t>
            </a:r>
            <a:r>
              <a:rPr lang="hr-HR" dirty="0">
                <a:cs typeface="Calibri" panose="020F0502020204030204"/>
              </a:rPr>
              <a:t>, </a:t>
            </a:r>
            <a:r>
              <a:rPr lang="hr-HR" dirty="0" err="1">
                <a:cs typeface="Calibri" panose="020F0502020204030204"/>
              </a:rPr>
              <a:t>NGOs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and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other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organizations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established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in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accordance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with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law</a:t>
            </a:r>
            <a:endParaRPr lang="hr-HR" dirty="0">
              <a:cs typeface="Calibri" panose="020F0502020204030204"/>
            </a:endParaRPr>
          </a:p>
          <a:p>
            <a:r>
              <a:rPr lang="hr-HR" dirty="0" err="1">
                <a:cs typeface="Calibri" panose="020F0502020204030204"/>
              </a:rPr>
              <a:t>Conditions</a:t>
            </a:r>
            <a:r>
              <a:rPr lang="hr-HR" dirty="0">
                <a:cs typeface="Calibri" panose="020F0502020204030204"/>
              </a:rPr>
              <a:t> for </a:t>
            </a:r>
            <a:r>
              <a:rPr lang="hr-HR" dirty="0" err="1">
                <a:cs typeface="Calibri" panose="020F0502020204030204"/>
              </a:rPr>
              <a:t>achieving</a:t>
            </a:r>
            <a:r>
              <a:rPr lang="hr-HR" dirty="0">
                <a:cs typeface="Calibri" panose="020F0502020204030204"/>
              </a:rPr>
              <a:t> free 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aid</a:t>
            </a:r>
            <a:r>
              <a:rPr lang="hr-HR" dirty="0">
                <a:cs typeface="Calibri" panose="020F0502020204030204"/>
              </a:rPr>
              <a:t>  </a:t>
            </a:r>
            <a:r>
              <a:rPr lang="hr-HR" dirty="0" err="1">
                <a:cs typeface="Calibri" panose="020F0502020204030204"/>
              </a:rPr>
              <a:t>under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the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Law</a:t>
            </a:r>
            <a:r>
              <a:rPr lang="hr-HR" dirty="0">
                <a:cs typeface="Calibri" panose="020F0502020204030204"/>
              </a:rPr>
              <a:t> on free </a:t>
            </a:r>
            <a:r>
              <a:rPr lang="hr-HR" dirty="0" err="1">
                <a:cs typeface="Calibri" panose="020F0502020204030204"/>
              </a:rPr>
              <a:t>legal</a:t>
            </a:r>
            <a:r>
              <a:rPr lang="hr-HR" dirty="0">
                <a:cs typeface="Calibri" panose="020F0502020204030204"/>
              </a:rPr>
              <a:t> </a:t>
            </a:r>
            <a:r>
              <a:rPr lang="hr-HR" dirty="0" err="1">
                <a:cs typeface="Calibri" panose="020F0502020204030204"/>
              </a:rPr>
              <a:t>aid</a:t>
            </a:r>
            <a:r>
              <a:rPr lang="hr-HR" dirty="0">
                <a:cs typeface="Calibri" panose="020F0502020204030204"/>
              </a:rPr>
              <a:t>?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4218275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</vt:lpstr>
      <vt:lpstr>Wingdings 3</vt:lpstr>
      <vt:lpstr>Wisp</vt:lpstr>
      <vt:lpstr>LEGAL CLINICS IN SERVICE OF VULNERABLE GROUPS: ENHANCING THE EMPLOYABILITY OF LAW STUDENTS THROUGH PRACTICAL EDUCATION (ENEMLOS)</vt:lpstr>
      <vt:lpstr>Regulatory framework on practical education and free legal aid in Montenegro</vt:lpstr>
      <vt:lpstr>The Law on free legal aid</vt:lpstr>
      <vt:lpstr>Conditions for achieving free legal aid</vt:lpstr>
      <vt:lpstr>Forms of free legal aid</vt:lpstr>
      <vt:lpstr>The procedure of approving free legal aid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2020-02-23T14:54:02Z</dcterms:created>
  <dcterms:modified xsi:type="dcterms:W3CDTF">2020-10-07T16:02:56Z</dcterms:modified>
</cp:coreProperties>
</file>